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6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605180-4EDB-D0C9-EFAD-6359DFEFAC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8DDABB-5233-F7B5-3158-C88E961A61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A426F4-C79D-C81B-DB51-0791D5B7C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21A543-BD41-C5BC-7B48-BB5EF14FA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D8A1A3-86BB-7080-7A2A-D9A469F77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718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4C9A6C-C25C-F271-8E94-74507F16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45B86B-E14F-A628-89E5-3C1B7FC0C5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5B105E-E607-1529-E119-D28DA9151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30E7F7-9A88-40D1-85BA-9CDA9D40A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78D853-3A49-38FD-595F-42F736ED3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844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288A553-F06F-C672-D683-A770802A5B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84AC220-C289-422F-8DB4-B795064387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96381A-5EA8-DD06-9AE2-C07C28F4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C90024-1F4C-9DC0-5525-AEB67DB90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E676FC-D2BC-3CF3-8337-9C0D7AB1A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35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1B02D5-2C48-EC7D-D545-2F58CEAA2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01352C-B289-AC1F-1CC0-F9F4B8450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785EEB-EBA2-5287-4707-C2BB4D9E8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30D3D5-BA13-83C9-9644-7CC44AFC0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2F37A7-710D-62EE-EAA1-53DEEC23B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957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2B9EEF-46D8-4F66-6A0E-F2103E1E8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D764F2-647A-38A3-0828-8EE9C7F39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05F3C2-7F53-F851-6F90-2D12CFEEC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7DB66F-E1B6-EDB9-6144-B912654A9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FEBDBA-0A89-BB15-AFE3-D6ACBD180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492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691FE2-0910-98C2-1DAD-F9EC674B0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A3D5E3-F94F-3A9A-27FA-A1C162370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F137A8-BCFF-0F45-12CC-CEF6E91E4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51AC1D5-3707-30AD-5138-51B37998F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23926D-E2EF-CEDD-B4C5-83D48D96D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5E47FB-B8CF-59C6-00B4-792968C8D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9784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6C932-BE28-979E-563D-75D64B4BD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222982-8E43-5584-D4F9-BE13E5A89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237DAD-C289-C65A-FE85-B07CBE0D32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E2F12BF-CE4B-84CD-B333-9DDA202DA6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F17EB9-B29B-CF9C-8D2E-CC3AB82404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4EA3C74-4ADE-8299-6DD6-9F6E6F07D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8981B83-6BB1-F454-E3D8-0CE3CB932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2607FE6-0B8E-95D2-2832-EFFFEB46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836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AF0D27-A226-DF1F-E285-EEFAD8530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44A07EF-1323-FF5C-D87C-8F190CA6E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7B77C7C-BF1C-B0D2-18D3-DD9E16600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0A6AD5-1866-8BD2-6078-CAA2A9795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710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C5DF300-C96A-7CDB-9D35-F9F2AB207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684F24-DEA9-390E-8EB3-30B578F09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1DDA62-9AAC-B477-0ACE-D88518E0F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861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62E341-D240-5B18-2723-5D68F20C8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72277D-F065-31BF-EA32-074B63899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5FA781-F303-406A-B003-1BAE93140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9FCE7E-AF9C-EA9A-6C29-E5FEA2BDD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80D947-7E32-68DF-740D-F48BAE534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18F104-C3EC-FDA7-7D7B-EB7EDC8EE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109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50B11B-1D75-2171-7148-E585390CB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BB71354-2892-949A-9288-E79872AE46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CFB977-0F00-55F6-826B-837994EE9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28877C0-55D2-D1AE-F0C6-F12FB6D9A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64BB5AF-F40B-1C3D-BF3C-D688C6D8D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430515-D77A-D56C-976B-95E5071A8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06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24E9511-ADBC-870E-BE30-5F12CC3EF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2FF402-346E-7C35-AE94-527703FD9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7EA330-8AF9-72D8-B4E2-734E1D100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5A02B7-3FDC-41EC-8A39-D3E007B489A1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6458E1-9ED9-2145-2CEC-62F09B87BC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DA5B14-F5C0-44D2-E616-7D0ABAE94D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AC66F-88DC-45A9-95BE-2D6F0C0693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1900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6B89457-6E88-619C-5049-25E91E477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5447" y="221873"/>
            <a:ext cx="6467475" cy="313372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64074ED-E734-FCBB-D625-933ADEF23AA8}"/>
              </a:ext>
            </a:extLst>
          </p:cNvPr>
          <p:cNvSpPr txBox="1"/>
          <p:nvPr/>
        </p:nvSpPr>
        <p:spPr>
          <a:xfrm>
            <a:off x="2705320" y="3355598"/>
            <a:ext cx="6347727" cy="378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/>
              <a:t>2017</a:t>
            </a:r>
            <a:r>
              <a:rPr lang="zh-CN" altLang="en-US" b="1"/>
              <a:t>年，首次提出</a:t>
            </a:r>
            <a:r>
              <a:rPr lang="en-US" altLang="zh-CN" b="1"/>
              <a:t>Transformer</a:t>
            </a:r>
            <a:r>
              <a:rPr lang="zh-CN" altLang="en-US" b="1"/>
              <a:t>架构应用于</a:t>
            </a:r>
            <a:r>
              <a:rPr lang="en-US" altLang="zh-CN" b="1"/>
              <a:t>NLP</a:t>
            </a:r>
            <a:r>
              <a:rPr lang="zh-CN" altLang="en-US" b="1"/>
              <a:t>领域；</a:t>
            </a:r>
            <a:endParaRPr lang="en-US" altLang="zh-CN" b="1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/>
              <a:t>2018</a:t>
            </a:r>
            <a:r>
              <a:rPr lang="zh-CN" altLang="en-US" b="1"/>
              <a:t>年，基于</a:t>
            </a:r>
            <a:r>
              <a:rPr lang="en-US" altLang="zh-CN" b="1"/>
              <a:t>Transformer</a:t>
            </a:r>
            <a:r>
              <a:rPr lang="zh-CN" altLang="en-US" b="1"/>
              <a:t>架构，提出了自监督学习的</a:t>
            </a:r>
            <a:r>
              <a:rPr lang="en-US" altLang="zh-CN" b="1"/>
              <a:t>BERT</a:t>
            </a:r>
            <a:r>
              <a:rPr lang="zh-CN" altLang="en-US" b="1"/>
              <a:t>预训练大模型，也同样是应用于</a:t>
            </a:r>
            <a:r>
              <a:rPr lang="en-US" altLang="zh-CN" b="1"/>
              <a:t>NLP</a:t>
            </a:r>
            <a:r>
              <a:rPr lang="zh-CN" altLang="en-US" b="1"/>
              <a:t>领域；</a:t>
            </a:r>
            <a:endParaRPr lang="en-US" altLang="zh-CN" b="1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/>
              <a:t>2020</a:t>
            </a:r>
            <a:r>
              <a:rPr lang="zh-CN" altLang="en-US" b="1"/>
              <a:t>年，基于</a:t>
            </a:r>
            <a:r>
              <a:rPr lang="en-US" altLang="zh-CN" b="1"/>
              <a:t>Transformer</a:t>
            </a:r>
            <a:r>
              <a:rPr lang="zh-CN" altLang="en-US" b="1"/>
              <a:t>在</a:t>
            </a:r>
            <a:r>
              <a:rPr lang="en-US" altLang="zh-CN" b="1"/>
              <a:t>NLP</a:t>
            </a:r>
            <a:r>
              <a:rPr lang="zh-CN" altLang="en-US" b="1"/>
              <a:t>领域中的大获成功，研究者们不断尝试将其直接应用在计算机视觉领域，而本文所提出的</a:t>
            </a:r>
            <a:r>
              <a:rPr lang="en-US" altLang="zh-CN" b="1"/>
              <a:t>ViT</a:t>
            </a:r>
            <a:r>
              <a:rPr lang="zh-CN" altLang="en-US" b="1"/>
              <a:t>模型有效证明了</a:t>
            </a:r>
            <a:r>
              <a:rPr lang="en-US" altLang="zh-CN" b="1"/>
              <a:t>Transformer</a:t>
            </a:r>
            <a:r>
              <a:rPr lang="zh-CN" altLang="en-US" b="1"/>
              <a:t>在</a:t>
            </a:r>
            <a:r>
              <a:rPr lang="en-US" altLang="zh-CN" b="1"/>
              <a:t>CV</a:t>
            </a:r>
            <a:r>
              <a:rPr lang="zh-CN" altLang="en-US" b="1"/>
              <a:t>领域的潜力；</a:t>
            </a:r>
            <a:endParaRPr lang="en-US" altLang="zh-CN" b="1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/>
              <a:t>2021</a:t>
            </a:r>
            <a:r>
              <a:rPr lang="zh-CN" altLang="en-US" b="1"/>
              <a:t>年，参照</a:t>
            </a:r>
            <a:r>
              <a:rPr lang="en-US" altLang="zh-CN" b="1"/>
              <a:t>BERT</a:t>
            </a:r>
            <a:r>
              <a:rPr lang="zh-CN" altLang="en-US" b="1"/>
              <a:t>的无监督学习任务，基于</a:t>
            </a:r>
            <a:r>
              <a:rPr lang="en-US" altLang="zh-CN" b="1"/>
              <a:t>ViT</a:t>
            </a:r>
            <a:r>
              <a:rPr lang="zh-CN" altLang="en-US" b="1"/>
              <a:t>模型的无监督学习模型</a:t>
            </a:r>
            <a:r>
              <a:rPr lang="en-US" altLang="zh-CN" b="1"/>
              <a:t>MAE</a:t>
            </a:r>
            <a:r>
              <a:rPr lang="zh-CN" altLang="en-US" b="1"/>
              <a:t>被提出应用于</a:t>
            </a:r>
            <a:r>
              <a:rPr lang="en-US" altLang="zh-CN" b="1"/>
              <a:t>CV</a:t>
            </a:r>
            <a:r>
              <a:rPr lang="zh-CN" altLang="en-US" b="1"/>
              <a:t>领域，获得成功。</a:t>
            </a:r>
            <a:endParaRPr lang="en-US" altLang="zh-CN" b="1"/>
          </a:p>
          <a:p>
            <a:pPr>
              <a:lnSpc>
                <a:spcPct val="150000"/>
              </a:lnSpc>
            </a:pPr>
            <a:endParaRPr lang="zh-CN" altLang="en-US" b="1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3DB333E0-C6D5-AA84-9880-4D2EFBAC57AA}"/>
              </a:ext>
            </a:extLst>
          </p:cNvPr>
          <p:cNvSpPr/>
          <p:nvPr/>
        </p:nvSpPr>
        <p:spPr>
          <a:xfrm>
            <a:off x="5700074" y="2303504"/>
            <a:ext cx="358218" cy="35821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2D609EB-BABB-7221-B30C-4EE4A92DC545}"/>
              </a:ext>
            </a:extLst>
          </p:cNvPr>
          <p:cNvSpPr/>
          <p:nvPr/>
        </p:nvSpPr>
        <p:spPr>
          <a:xfrm>
            <a:off x="5250731" y="1251409"/>
            <a:ext cx="358218" cy="35821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1491EC5-6980-2025-AA9A-47D6331D7C72}"/>
              </a:ext>
            </a:extLst>
          </p:cNvPr>
          <p:cNvSpPr/>
          <p:nvPr/>
        </p:nvSpPr>
        <p:spPr>
          <a:xfrm>
            <a:off x="7231931" y="2879718"/>
            <a:ext cx="358218" cy="35821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02D2136F-6099-1FC3-8043-1993F1A3FA4C}"/>
              </a:ext>
            </a:extLst>
          </p:cNvPr>
          <p:cNvSpPr/>
          <p:nvPr/>
        </p:nvSpPr>
        <p:spPr>
          <a:xfrm>
            <a:off x="8485696" y="1139859"/>
            <a:ext cx="358218" cy="35821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286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4F56F28-06FB-E20F-A100-65D8E7E20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814" y="271736"/>
            <a:ext cx="11202371" cy="575359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483FECF-2250-F00A-783D-3E83DC9DEA59}"/>
              </a:ext>
            </a:extLst>
          </p:cNvPr>
          <p:cNvSpPr txBox="1"/>
          <p:nvPr/>
        </p:nvSpPr>
        <p:spPr>
          <a:xfrm>
            <a:off x="3996226" y="10126"/>
            <a:ext cx="3459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solidFill>
                  <a:srgbClr val="FF0000"/>
                </a:solidFill>
              </a:rPr>
              <a:t>ViT</a:t>
            </a:r>
            <a:r>
              <a:rPr lang="zh-CN" altLang="en-US" sz="2800" b="1">
                <a:solidFill>
                  <a:srgbClr val="FF0000"/>
                </a:solidFill>
              </a:rPr>
              <a:t>模型的整体框架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E147720-15D9-BD7A-F8F6-1DB710BC4F47}"/>
                  </a:ext>
                </a:extLst>
              </p:cNvPr>
              <p:cNvSpPr txBox="1"/>
              <p:nvPr/>
            </p:nvSpPr>
            <p:spPr>
              <a:xfrm>
                <a:off x="331556" y="6133056"/>
                <a:ext cx="3664670" cy="52322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CN" sz="1400" b="1"/>
                  <a:t>1. </a:t>
                </a:r>
                <a:r>
                  <a:rPr lang="zh-CN" altLang="en-US" sz="1400" b="1"/>
                  <a:t>将一张图像</a:t>
                </a:r>
                <a14:m>
                  <m:oMath xmlns:m="http://schemas.openxmlformats.org/officeDocument/2006/math">
                    <m:r>
                      <a:rPr lang="en-US" altLang="zh-CN" sz="1400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</a:rPr>
                      <m:t>𝟐𝟐𝟒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𝟐𝟐𝟒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𝟑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1400" b="1"/>
                  <a:t>分成固定大小的小块</a:t>
                </a:r>
                <a:r>
                  <a:rPr lang="en-US" altLang="zh-CN" sz="1400" b="1"/>
                  <a:t>Patch</a:t>
                </a:r>
                <a14:m>
                  <m:oMath xmlns:m="http://schemas.openxmlformats.org/officeDocument/2006/math">
                    <m:r>
                      <a:rPr lang="en-US" altLang="zh-CN" sz="1400" b="1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</a:rPr>
                      <m:t>𝟏𝟔</m:t>
                    </m:r>
                    <m:r>
                      <a:rPr lang="en-US" altLang="zh-CN" sz="1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𝟏𝟔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𝟑</m:t>
                    </m:r>
                    <m:r>
                      <a:rPr lang="en-US" altLang="zh-CN" sz="1400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sz="1400" b="1"/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E147720-15D9-BD7A-F8F6-1DB710BC4F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556" y="6133056"/>
                <a:ext cx="3664670" cy="523220"/>
              </a:xfrm>
              <a:prstGeom prst="rect">
                <a:avLst/>
              </a:prstGeom>
              <a:blipFill>
                <a:blip r:embed="rId3"/>
                <a:stretch>
                  <a:fillRect l="-331" t="-1136" b="-10227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841AB4FE-5C71-65B8-0653-AEE18B290A37}"/>
              </a:ext>
            </a:extLst>
          </p:cNvPr>
          <p:cNvSpPr/>
          <p:nvPr/>
        </p:nvSpPr>
        <p:spPr>
          <a:xfrm>
            <a:off x="890094" y="4430598"/>
            <a:ext cx="1909668" cy="12914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8FACED2-FC38-87C9-8B5D-DB257E0947EC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>
            <a:off x="1844928" y="5722069"/>
            <a:ext cx="318963" cy="4109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DA6C13A-ED3F-BFFD-4D75-EE121E75CD5D}"/>
                  </a:ext>
                </a:extLst>
              </p:cNvPr>
              <p:cNvSpPr txBox="1"/>
              <p:nvPr/>
            </p:nvSpPr>
            <p:spPr>
              <a:xfrm>
                <a:off x="4546909" y="6025335"/>
                <a:ext cx="3946642" cy="74347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CN" sz="1400" b="1"/>
                  <a:t>2. </a:t>
                </a:r>
                <a:r>
                  <a:rPr lang="zh-CN" altLang="en-US" sz="1400" b="1"/>
                  <a:t>对这些小块做线性变换，得到符合</a:t>
                </a:r>
                <a:r>
                  <a:rPr lang="en-US" altLang="zh-CN" sz="1400" b="1"/>
                  <a:t>transformer</a:t>
                </a:r>
                <a:r>
                  <a:rPr lang="zh-CN" altLang="en-US" sz="1400" b="1"/>
                  <a:t>输入的数据形式，即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𝟐𝟐𝟒</m:t>
                        </m:r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𝟏𝟔</m:t>
                        </m:r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zh-CN" sz="14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altLang="zh-CN" sz="1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𝟏𝟔</m:t>
                        </m:r>
                        <m:r>
                          <a:rPr lang="en-US" altLang="zh-CN" sz="1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1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𝟏𝟔</m:t>
                        </m:r>
                        <m:r>
                          <a:rPr lang="en-US" altLang="zh-CN" sz="1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1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𝟑</m:t>
                        </m:r>
                      </m:e>
                    </m:d>
                    <m:r>
                      <a:rPr lang="en-US" altLang="zh-CN" sz="14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</a:rPr>
                      <m:t>𝟏𝟗𝟔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𝟕𝟔𝟖</m:t>
                    </m:r>
                  </m:oMath>
                </a14:m>
                <a:endParaRPr lang="zh-CN" altLang="en-US" sz="1400" b="1"/>
              </a:p>
            </p:txBody>
          </p:sp>
        </mc:Choice>
        <mc:Fallback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DA6C13A-ED3F-BFFD-4D75-EE121E75CD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6909" y="6025335"/>
                <a:ext cx="3946642" cy="743473"/>
              </a:xfrm>
              <a:prstGeom prst="rect">
                <a:avLst/>
              </a:prstGeom>
              <a:blipFill>
                <a:blip r:embed="rId4"/>
                <a:stretch>
                  <a:fillRect l="-308"/>
                </a:stretch>
              </a:blipFill>
              <a:ln>
                <a:solidFill>
                  <a:schemeClr val="accent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>
            <a:extLst>
              <a:ext uri="{FF2B5EF4-FFF2-40B4-BE49-F238E27FC236}">
                <a16:creationId xmlns:a16="http://schemas.microsoft.com/office/drawing/2014/main" id="{3900D10D-AABA-C090-9630-E0EF6B8DE738}"/>
              </a:ext>
            </a:extLst>
          </p:cNvPr>
          <p:cNvSpPr/>
          <p:nvPr/>
        </p:nvSpPr>
        <p:spPr>
          <a:xfrm>
            <a:off x="3148647" y="4034268"/>
            <a:ext cx="4703975" cy="129147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65F1B495-DF57-7DE2-5F8E-E986D7517821}"/>
              </a:ext>
            </a:extLst>
          </p:cNvPr>
          <p:cNvCxnSpPr/>
          <p:nvPr/>
        </p:nvCxnSpPr>
        <p:spPr>
          <a:xfrm>
            <a:off x="5495827" y="5325739"/>
            <a:ext cx="600172" cy="699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9D92BE0A-BD98-DCAA-6F39-C674DF7AA9EA}"/>
              </a:ext>
            </a:extLst>
          </p:cNvPr>
          <p:cNvSpPr/>
          <p:nvPr/>
        </p:nvSpPr>
        <p:spPr>
          <a:xfrm>
            <a:off x="890095" y="3467635"/>
            <a:ext cx="6962528" cy="52673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BC25345B-5779-3B84-B5B9-92B329868D01}"/>
                  </a:ext>
                </a:extLst>
              </p:cNvPr>
              <p:cNvSpPr txBox="1"/>
              <p:nvPr/>
            </p:nvSpPr>
            <p:spPr>
              <a:xfrm>
                <a:off x="78605" y="2440971"/>
                <a:ext cx="2476060" cy="954107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CN" sz="1400" b="1"/>
                  <a:t>3. </a:t>
                </a:r>
                <a:r>
                  <a:rPr lang="zh-CN" altLang="en-US" sz="1400" b="1"/>
                  <a:t>添加用于分类的</a:t>
                </a:r>
                <a:r>
                  <a:rPr lang="en-US" altLang="zh-CN" sz="1400" b="1"/>
                  <a:t>cls token</a:t>
                </a:r>
                <a:r>
                  <a:rPr lang="zh-CN" altLang="en-US" sz="1400" b="1"/>
                  <a:t>（参考</a:t>
                </a:r>
                <a:r>
                  <a:rPr lang="en-US" altLang="zh-CN" sz="1400" b="1"/>
                  <a:t>Bert</a:t>
                </a:r>
                <a:r>
                  <a:rPr lang="zh-CN" altLang="en-US" sz="1400" b="1"/>
                  <a:t>）作为第一个小块，然后对每一个小块加入位置编码。</a:t>
                </a:r>
                <a14:m>
                  <m:oMath xmlns:m="http://schemas.openxmlformats.org/officeDocument/2006/math">
                    <m:r>
                      <a:rPr lang="en-US" altLang="zh-CN" sz="1400" b="1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400" b="1" i="1">
                        <a:latin typeface="Cambria Math" panose="02040503050406030204" pitchFamily="18" charset="0"/>
                      </a:rPr>
                      <m:t>𝟏𝟗𝟕</m:t>
                    </m:r>
                    <m:r>
                      <a:rPr lang="en-US" altLang="zh-CN" sz="1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1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𝟕𝟔𝟖</m:t>
                    </m:r>
                    <m:r>
                      <a:rPr lang="en-US" altLang="zh-CN" sz="14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sz="1400" b="1"/>
              </a:p>
            </p:txBody>
          </p:sp>
        </mc:Choice>
        <mc:Fallback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BC25345B-5779-3B84-B5B9-92B329868D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05" y="2440971"/>
                <a:ext cx="2476060" cy="954107"/>
              </a:xfrm>
              <a:prstGeom prst="rect">
                <a:avLst/>
              </a:prstGeom>
              <a:blipFill>
                <a:blip r:embed="rId5"/>
                <a:stretch>
                  <a:fillRect l="-490" r="-7353" b="-5031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连接符: 肘形 16">
            <a:extLst>
              <a:ext uri="{FF2B5EF4-FFF2-40B4-BE49-F238E27FC236}">
                <a16:creationId xmlns:a16="http://schemas.microsoft.com/office/drawing/2014/main" id="{C7216D26-E522-8E26-BA6B-57072AB313FF}"/>
              </a:ext>
            </a:extLst>
          </p:cNvPr>
          <p:cNvCxnSpPr>
            <a:cxnSpLocks/>
          </p:cNvCxnSpPr>
          <p:nvPr/>
        </p:nvCxnSpPr>
        <p:spPr>
          <a:xfrm rot="10800000">
            <a:off x="494815" y="3390365"/>
            <a:ext cx="395279" cy="371088"/>
          </a:xfrm>
          <a:prstGeom prst="bentConnector3">
            <a:avLst>
              <a:gd name="adj1" fmla="val 100082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FCAAB7BB-D569-E587-508A-8B38AD151100}"/>
              </a:ext>
            </a:extLst>
          </p:cNvPr>
          <p:cNvSpPr txBox="1"/>
          <p:nvPr/>
        </p:nvSpPr>
        <p:spPr>
          <a:xfrm>
            <a:off x="4198879" y="1436669"/>
            <a:ext cx="3794240" cy="307777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b="1"/>
              <a:t>4. </a:t>
            </a:r>
            <a:r>
              <a:rPr lang="zh-CN" altLang="en-US" sz="1400" b="1"/>
              <a:t>放入</a:t>
            </a:r>
            <a:r>
              <a:rPr lang="en-US" altLang="zh-CN" sz="1400" b="1"/>
              <a:t>Transformer Encoder</a:t>
            </a:r>
            <a:r>
              <a:rPr lang="zh-CN" altLang="en-US" sz="1400" b="1"/>
              <a:t>进行训练和学习。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E0D81733-FF63-8E66-CA57-A8978331719C}"/>
              </a:ext>
            </a:extLst>
          </p:cNvPr>
          <p:cNvCxnSpPr/>
          <p:nvPr/>
        </p:nvCxnSpPr>
        <p:spPr>
          <a:xfrm flipV="1">
            <a:off x="5726044" y="1744446"/>
            <a:ext cx="589915" cy="62168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84CB6A61-12B6-59D6-963C-0FABA9A80865}"/>
              </a:ext>
            </a:extLst>
          </p:cNvPr>
          <p:cNvCxnSpPr/>
          <p:nvPr/>
        </p:nvCxnSpPr>
        <p:spPr>
          <a:xfrm flipH="1" flipV="1">
            <a:off x="7305773" y="1744446"/>
            <a:ext cx="1470582" cy="69652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12D3CC9F-3A39-337D-0AC9-EC6E3DFECD89}"/>
              </a:ext>
            </a:extLst>
          </p:cNvPr>
          <p:cNvSpPr/>
          <p:nvPr/>
        </p:nvSpPr>
        <p:spPr>
          <a:xfrm>
            <a:off x="1140643" y="1018095"/>
            <a:ext cx="2476060" cy="131515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6670A76-7CE8-2671-C8A0-56C07F96261E}"/>
              </a:ext>
            </a:extLst>
          </p:cNvPr>
          <p:cNvSpPr txBox="1"/>
          <p:nvPr/>
        </p:nvSpPr>
        <p:spPr>
          <a:xfrm>
            <a:off x="331556" y="346447"/>
            <a:ext cx="2107308" cy="307777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 b="1"/>
            </a:lvl1pPr>
          </a:lstStyle>
          <a:p>
            <a:r>
              <a:rPr lang="en-US" altLang="zh-CN"/>
              <a:t>5. </a:t>
            </a:r>
            <a:r>
              <a:rPr lang="zh-CN" altLang="en-US"/>
              <a:t>图像分类任务处理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2D331ADD-D0B7-B00D-3D65-5CC4A1686A12}"/>
              </a:ext>
            </a:extLst>
          </p:cNvPr>
          <p:cNvCxnSpPr>
            <a:stCxn id="26" idx="0"/>
          </p:cNvCxnSpPr>
          <p:nvPr/>
        </p:nvCxnSpPr>
        <p:spPr>
          <a:xfrm flipH="1" flipV="1">
            <a:off x="1316635" y="654224"/>
            <a:ext cx="1062038" cy="36387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1601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965A778-EF57-9796-7C8A-B6F8C1CE7C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313" y="235670"/>
            <a:ext cx="6395373" cy="43968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81A6486-79E4-1091-295D-7C501A7F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88" y="4708974"/>
            <a:ext cx="12139712" cy="214902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3066EBA-4408-944C-AEC4-AFB5D7A6A7FD}"/>
              </a:ext>
            </a:extLst>
          </p:cNvPr>
          <p:cNvSpPr txBox="1"/>
          <p:nvPr/>
        </p:nvSpPr>
        <p:spPr>
          <a:xfrm>
            <a:off x="137129" y="2225424"/>
            <a:ext cx="26300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solidFill>
                  <a:srgbClr val="FF0000"/>
                </a:solidFill>
              </a:rPr>
              <a:t>ViT</a:t>
            </a:r>
            <a:r>
              <a:rPr lang="zh-CN" altLang="en-US" sz="2000" b="1">
                <a:solidFill>
                  <a:srgbClr val="FF0000"/>
                </a:solidFill>
              </a:rPr>
              <a:t>训练过程演示以及相关处理公式</a:t>
            </a:r>
          </a:p>
        </p:txBody>
      </p:sp>
    </p:spTree>
    <p:extLst>
      <p:ext uri="{BB962C8B-B14F-4D97-AF65-F5344CB8AC3E}">
        <p14:creationId xmlns:p14="http://schemas.microsoft.com/office/powerpoint/2010/main" val="3855883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95A41E3-B151-791B-41FF-101C61014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543" y="1479855"/>
            <a:ext cx="7997857" cy="453437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3E22A26-A194-954C-5EA4-0E6AC5DB5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45" y="440718"/>
            <a:ext cx="3532486" cy="178691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A6900C9-2E7F-286B-E1FE-40C8E1CC1146}"/>
              </a:ext>
            </a:extLst>
          </p:cNvPr>
          <p:cNvSpPr txBox="1"/>
          <p:nvPr/>
        </p:nvSpPr>
        <p:spPr>
          <a:xfrm>
            <a:off x="3645031" y="179108"/>
            <a:ext cx="4901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solidFill>
                  <a:srgbClr val="FF0000"/>
                </a:solidFill>
              </a:rPr>
              <a:t>MAE</a:t>
            </a:r>
            <a:r>
              <a:rPr lang="zh-CN" altLang="en-US" sz="2800" b="1">
                <a:solidFill>
                  <a:srgbClr val="FF0000"/>
                </a:solidFill>
              </a:rPr>
              <a:t>模型思路与整体框架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ED71FCC-0286-4DD1-D6C9-A84AF51EAEFF}"/>
              </a:ext>
            </a:extLst>
          </p:cNvPr>
          <p:cNvSpPr/>
          <p:nvPr/>
        </p:nvSpPr>
        <p:spPr>
          <a:xfrm>
            <a:off x="4044099" y="1677971"/>
            <a:ext cx="1960775" cy="39309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9797F89-BA49-D2BF-DEEE-7A9C8758989D}"/>
              </a:ext>
            </a:extLst>
          </p:cNvPr>
          <p:cNvSpPr txBox="1"/>
          <p:nvPr/>
        </p:nvSpPr>
        <p:spPr>
          <a:xfrm>
            <a:off x="4004867" y="6212341"/>
            <a:ext cx="2091133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1400" b="1"/>
              <a:t>应用</a:t>
            </a:r>
            <a:r>
              <a:rPr lang="en-US" altLang="zh-CN" sz="1400" b="1"/>
              <a:t>ViT</a:t>
            </a:r>
            <a:r>
              <a:rPr lang="zh-CN" altLang="en-US" sz="1400" b="1"/>
              <a:t>模型的处理框架来作为编码器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A1829E0-8F79-822B-00EA-3222B9207CB7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050434" y="5608948"/>
            <a:ext cx="0" cy="6033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37AFC6D6-3A96-D94E-63F9-331A14B26D65}"/>
              </a:ext>
            </a:extLst>
          </p:cNvPr>
          <p:cNvSpPr/>
          <p:nvPr/>
        </p:nvSpPr>
        <p:spPr>
          <a:xfrm>
            <a:off x="6438507" y="1479855"/>
            <a:ext cx="1649691" cy="453437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33A5953-CCBA-016A-892D-EE65F85D7499}"/>
              </a:ext>
            </a:extLst>
          </p:cNvPr>
          <p:cNvSpPr txBox="1"/>
          <p:nvPr/>
        </p:nvSpPr>
        <p:spPr>
          <a:xfrm>
            <a:off x="8672706" y="6056964"/>
            <a:ext cx="2091133" cy="52322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1400" b="1"/>
              <a:t>采用小型的</a:t>
            </a:r>
            <a:r>
              <a:rPr lang="en-US" altLang="zh-CN" sz="1400" b="1"/>
              <a:t>Transformer</a:t>
            </a:r>
            <a:r>
              <a:rPr lang="zh-CN" altLang="en-US" sz="1400" b="1"/>
              <a:t>框架来作为解码器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78298BB-F656-29E2-7356-0EEB43452D93}"/>
              </a:ext>
            </a:extLst>
          </p:cNvPr>
          <p:cNvCxnSpPr>
            <a:endCxn id="14" idx="0"/>
          </p:cNvCxnSpPr>
          <p:nvPr/>
        </p:nvCxnSpPr>
        <p:spPr>
          <a:xfrm>
            <a:off x="8088198" y="4901938"/>
            <a:ext cx="1630075" cy="115502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96DE4020-9D6E-2DE7-4174-18D737FE0E83}"/>
              </a:ext>
            </a:extLst>
          </p:cNvPr>
          <p:cNvSpPr txBox="1"/>
          <p:nvPr/>
        </p:nvSpPr>
        <p:spPr>
          <a:xfrm>
            <a:off x="8889770" y="911895"/>
            <a:ext cx="2843950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>
                <a:solidFill>
                  <a:srgbClr val="FF0000"/>
                </a:solidFill>
              </a:rPr>
              <a:t>       目标是直接还原整张图的像素点。</a:t>
            </a:r>
            <a:r>
              <a:rPr lang="zh-CN" altLang="en-US" sz="1600" b="1"/>
              <a:t>此外，在计算损失函数时，只计算被遮住的</a:t>
            </a:r>
            <a:r>
              <a:rPr lang="en-US" altLang="zh-CN" sz="1600" b="1"/>
              <a:t>Patch</a:t>
            </a:r>
            <a:r>
              <a:rPr lang="zh-CN" altLang="en-US" sz="1600" b="1"/>
              <a:t>块预测值与真实值之间的差值。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A757D86D-DA65-7696-BE62-09E1FBA37057}"/>
              </a:ext>
            </a:extLst>
          </p:cNvPr>
          <p:cNvCxnSpPr>
            <a:endCxn id="17" idx="2"/>
          </p:cNvCxnSpPr>
          <p:nvPr/>
        </p:nvCxnSpPr>
        <p:spPr>
          <a:xfrm flipV="1">
            <a:off x="9916998" y="2444046"/>
            <a:ext cx="394747" cy="478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018C5EF-2ECE-7649-658F-3A572786D129}"/>
              </a:ext>
            </a:extLst>
          </p:cNvPr>
          <p:cNvSpPr txBox="1"/>
          <p:nvPr/>
        </p:nvSpPr>
        <p:spPr>
          <a:xfrm>
            <a:off x="567273" y="5378145"/>
            <a:ext cx="2623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>
                <a:solidFill>
                  <a:srgbClr val="FF0000"/>
                </a:solidFill>
              </a:rPr>
              <a:t>MAE</a:t>
            </a:r>
            <a:r>
              <a:rPr lang="zh-CN" altLang="en-US" b="1">
                <a:solidFill>
                  <a:srgbClr val="FF0000"/>
                </a:solidFill>
              </a:rPr>
              <a:t>是自监督学习任务</a:t>
            </a:r>
          </a:p>
        </p:txBody>
      </p:sp>
    </p:spTree>
    <p:extLst>
      <p:ext uri="{BB962C8B-B14F-4D97-AF65-F5344CB8AC3E}">
        <p14:creationId xmlns:p14="http://schemas.microsoft.com/office/powerpoint/2010/main" val="3931798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287</Words>
  <Application>Microsoft Office PowerPoint</Application>
  <PresentationFormat>宽屏</PresentationFormat>
  <Paragraphs>20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佳辉 宋</dc:creator>
  <cp:lastModifiedBy>佳辉 宋</cp:lastModifiedBy>
  <cp:revision>3</cp:revision>
  <dcterms:created xsi:type="dcterms:W3CDTF">2024-03-25T08:17:22Z</dcterms:created>
  <dcterms:modified xsi:type="dcterms:W3CDTF">2024-03-25T12:52:23Z</dcterms:modified>
</cp:coreProperties>
</file>

<file path=docProps/thumbnail.jpeg>
</file>